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47"/>
  </p:notesMasterIdLst>
  <p:sldIdLst>
    <p:sldId id="256" r:id="rId2"/>
    <p:sldId id="317" r:id="rId3"/>
    <p:sldId id="320" r:id="rId4"/>
    <p:sldId id="363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64" r:id="rId18"/>
    <p:sldId id="336" r:id="rId19"/>
    <p:sldId id="333" r:id="rId20"/>
    <p:sldId id="334" r:id="rId21"/>
    <p:sldId id="335" r:id="rId22"/>
    <p:sldId id="337" r:id="rId23"/>
    <p:sldId id="365" r:id="rId24"/>
    <p:sldId id="366" r:id="rId25"/>
    <p:sldId id="338" r:id="rId26"/>
    <p:sldId id="339" r:id="rId27"/>
    <p:sldId id="340" r:id="rId28"/>
    <p:sldId id="341" r:id="rId29"/>
    <p:sldId id="342" r:id="rId30"/>
    <p:sldId id="347" r:id="rId31"/>
    <p:sldId id="343" r:id="rId32"/>
    <p:sldId id="344" r:id="rId33"/>
    <p:sldId id="345" r:id="rId34"/>
    <p:sldId id="367" r:id="rId35"/>
    <p:sldId id="352" r:id="rId36"/>
    <p:sldId id="354" r:id="rId37"/>
    <p:sldId id="359" r:id="rId38"/>
    <p:sldId id="353" r:id="rId39"/>
    <p:sldId id="362" r:id="rId40"/>
    <p:sldId id="361" r:id="rId41"/>
    <p:sldId id="351" r:id="rId42"/>
    <p:sldId id="350" r:id="rId43"/>
    <p:sldId id="356" r:id="rId44"/>
    <p:sldId id="357" r:id="rId45"/>
    <p:sldId id="358" r:id="rId4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49CABD-16BC-4F6F-888B-A88BBFCB63F0}">
  <a:tblStyle styleId="{1C49CABD-16BC-4F6F-888B-A88BBFCB63F0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3089"/>
  </p:normalViewPr>
  <p:slideViewPr>
    <p:cSldViewPr>
      <p:cViewPr varScale="1">
        <p:scale>
          <a:sx n="115" d="100"/>
          <a:sy n="115" d="100"/>
        </p:scale>
        <p:origin x="181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04439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148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395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55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502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924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69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363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162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044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386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8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4466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36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811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183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519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806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295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133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651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87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87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617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080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46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41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BFE8-65C5-4051-B32F-7DAD99B5FF7A}" type="datetime1">
              <a:rPr lang="zh-TW" altLang="en-US" smtClean="0"/>
              <a:t>2019/9/11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726D-3C0F-40B7-9C0A-893B8BDC9EC3}" type="datetime1">
              <a:rPr lang="zh-TW" altLang="en-US" smtClean="0"/>
              <a:t>2019/9/11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2DA46-1FA4-48D3-BA4F-91C0B1357C64}" type="datetime1">
              <a:rPr lang="zh-TW" altLang="en-US" smtClean="0"/>
              <a:t>2019/9/11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8009-C288-494C-AD10-31EF874101A6}" type="datetime1">
              <a:rPr lang="zh-TW" altLang="en-US" smtClean="0"/>
              <a:t>2019/9/11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F7F5-9607-4868-B9EF-CD603F2C5D46}" type="datetime1">
              <a:rPr lang="zh-TW" altLang="en-US" smtClean="0"/>
              <a:t>2019/9/11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E9E7-B987-4C5C-8FA8-2884575CAD4F}" type="datetime1">
              <a:rPr lang="zh-TW" altLang="en-US" smtClean="0"/>
              <a:t>2019/9/11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2362-1594-4011-86DE-BF91C4DD0862}" type="datetime1">
              <a:rPr lang="zh-TW" altLang="en-US" smtClean="0"/>
              <a:t>2019/9/11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6216F-7EA8-46CE-BBC1-757ED8466C87}" type="datetime1">
              <a:rPr lang="zh-TW" altLang="en-US" smtClean="0"/>
              <a:t>2019/9/11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20B19-6436-4AE7-9751-C84290F2DF4B}" type="datetime1">
              <a:rPr lang="zh-TW" altLang="en-US" smtClean="0"/>
              <a:t>2019/9/11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4199-92E6-473D-A450-120A4C2A1AC2}" type="datetime1">
              <a:rPr lang="zh-TW" altLang="en-US" smtClean="0"/>
              <a:t>2019/9/11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3173-E008-4721-A0B3-FDEFE6C3D774}" type="datetime1">
              <a:rPr lang="zh-TW" altLang="en-US" smtClean="0"/>
              <a:t>2019/9/11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C62848B-A2CA-46E6-84A7-A5C24999EB14}" type="datetime1">
              <a:rPr lang="zh-TW" altLang="en-US" smtClean="0"/>
              <a:t>2019/9/11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maninblue.com/experiment/Cubescape/new.ph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getting-started/#exampl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reshdesignweb.com/free-bootstrap-templates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W6ivwDcOY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sz="5400" dirty="0"/>
              <a:t>Web</a:t>
            </a:r>
            <a:r>
              <a:rPr lang="zh-TW" altLang="en-US" sz="5400" dirty="0"/>
              <a:t>程式設計</a:t>
            </a:r>
            <a:endParaRPr lang="en" sz="5400" dirty="0"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zh-TW" altLang="en-US" dirty="0"/>
              <a:t>課程介紹</a:t>
            </a:r>
            <a:endParaRPr lang="en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331640" y="551723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授課教師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陳錫民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/>
              <a:t>Email: hmchen@mail.fcu.edu.tw</a:t>
            </a:r>
            <a:endParaRPr lang="zh-TW" altLang="en-US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History of Web browser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1994 IBM WebExplorer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900" y="2615775"/>
            <a:ext cx="3324919" cy="3951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7959197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History of Web browser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1994 Netscape Navigator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300" y="2561900"/>
            <a:ext cx="4286125" cy="4005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993113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History of Web browser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1995 Microsoft Internet Explorer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425" y="2711075"/>
            <a:ext cx="4590724" cy="344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5669651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History of Web browser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2002 Mozilla Firefox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362" y="2624175"/>
            <a:ext cx="5442374" cy="390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572385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History of Web browser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2003 Apple Safari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749" y="2420888"/>
            <a:ext cx="5375623" cy="3839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781277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History of Web browser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2008 Google Chrome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600" y="2660200"/>
            <a:ext cx="4722825" cy="3907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1908362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History of Web browser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2015 Microsoft Edge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348880"/>
            <a:ext cx="5051915" cy="392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278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History of Web browser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2016 Brave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118A13-731A-4F86-9563-9646B45BE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492896"/>
            <a:ext cx="4772830" cy="377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75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Evolution of Web technologies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00" y="2073775"/>
            <a:ext cx="7162150" cy="423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2869140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Evolution of Web technologies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074" name="Picture 2" descr="ãweb 2.0 web 3.0 comparison landscapeãçåçæå°çµæ">
            <a:extLst>
              <a:ext uri="{FF2B5EF4-FFF2-40B4-BE49-F238E27FC236}">
                <a16:creationId xmlns:a16="http://schemas.microsoft.com/office/drawing/2014/main" id="{534E06BF-18D2-4E22-96F9-8FE173494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9928"/>
            <a:ext cx="6381328" cy="478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85500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授課老師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陳錫民</a:t>
            </a:r>
            <a:endParaRPr lang="en-US" altLang="zh-TW" dirty="0"/>
          </a:p>
          <a:p>
            <a:r>
              <a:rPr lang="en-US" altLang="zh-TW" dirty="0"/>
              <a:t>Email: hmchen@mail.fcu.edu.tw</a:t>
            </a:r>
          </a:p>
          <a:p>
            <a:r>
              <a:rPr lang="zh-TW" altLang="en-US" dirty="0"/>
              <a:t>請益時間</a:t>
            </a:r>
            <a:endParaRPr lang="en-US" altLang="zh-TW" dirty="0"/>
          </a:p>
          <a:p>
            <a:pPr lvl="1"/>
            <a:r>
              <a:rPr lang="zh-TW" altLang="en-US" dirty="0"/>
              <a:t>星期三 </a:t>
            </a:r>
            <a:r>
              <a:rPr lang="en-US" altLang="zh-TW" dirty="0"/>
              <a:t>14:00 – 15:00, 16:00~17:00</a:t>
            </a:r>
          </a:p>
          <a:p>
            <a:pPr lvl="1"/>
            <a:r>
              <a:rPr lang="zh-TW" altLang="en-US" dirty="0"/>
              <a:t>星期四</a:t>
            </a:r>
            <a:r>
              <a:rPr lang="en-US" altLang="zh-TW" dirty="0"/>
              <a:t> 15:00 – 17:00</a:t>
            </a:r>
          </a:p>
          <a:p>
            <a:r>
              <a:rPr lang="zh-TW" altLang="en-US" dirty="0"/>
              <a:t>請益地點</a:t>
            </a:r>
            <a:endParaRPr lang="en-US" altLang="zh-TW" dirty="0"/>
          </a:p>
          <a:p>
            <a:pPr lvl="1"/>
            <a:r>
              <a:rPr lang="zh-TW" altLang="en-US" dirty="0"/>
              <a:t>資電</a:t>
            </a:r>
            <a:r>
              <a:rPr lang="en-US" altLang="zh-TW" dirty="0"/>
              <a:t>213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0264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Evolution of Web technologies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Web 1.0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52" y="2132856"/>
            <a:ext cx="4752528" cy="2111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02335A-D9AE-44B6-A7B6-08F79AB94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4077368"/>
            <a:ext cx="4211960" cy="25893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74EF13-A898-4D9D-8AF0-B800671865F4}"/>
              </a:ext>
            </a:extLst>
          </p:cNvPr>
          <p:cNvSpPr/>
          <p:nvPr/>
        </p:nvSpPr>
        <p:spPr>
          <a:xfrm>
            <a:off x="5436096" y="3717378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dirty="0"/>
              <a:t>Today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38846315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Evolution of Web technologies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4098" name="Picture 2" descr="ãweb 2.0 web 3.0 comparison landscapeãçåçæå°çµæ">
            <a:extLst>
              <a:ext uri="{FF2B5EF4-FFF2-40B4-BE49-F238E27FC236}">
                <a16:creationId xmlns:a16="http://schemas.microsoft.com/office/drawing/2014/main" id="{3ADCBEF0-C9E8-47B9-B2F1-79A9DDEC7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389"/>
            <a:ext cx="7884368" cy="366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573611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Three essential technologies of Web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en" b="1"/>
              <a:t>URL</a:t>
            </a:r>
            <a:r>
              <a:rPr lang="en"/>
              <a:t>: a system of globally unique identifiers for resources on the Web 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en" b="1"/>
              <a:t>HTTP</a:t>
            </a:r>
            <a:r>
              <a:rPr lang="en"/>
              <a:t>: the Hypertext Transfer Protocol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en" b="1"/>
              <a:t>HTML</a:t>
            </a:r>
            <a:r>
              <a:rPr lang="en"/>
              <a:t>: the publishing language HyperText Markup Language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729388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986BC-D051-49F7-86D6-60B51F68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Development (Front-end)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18E86-FCB4-464F-B8D0-07A1B193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5122" name="Picture 2" descr="ãweb programming graphãçåçæå°çµæ">
            <a:extLst>
              <a:ext uri="{FF2B5EF4-FFF2-40B4-BE49-F238E27FC236}">
                <a16:creationId xmlns:a16="http://schemas.microsoft.com/office/drawing/2014/main" id="{6B8C5779-8262-4D70-9699-C3E81F6C3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169" y="1628800"/>
            <a:ext cx="4461662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883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986BC-D051-49F7-86D6-60B51F68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Development (Back-end)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18E86-FCB4-464F-B8D0-07A1B193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6146" name="Picture 2" descr="ç¸éåç">
            <a:extLst>
              <a:ext uri="{FF2B5EF4-FFF2-40B4-BE49-F238E27FC236}">
                <a16:creationId xmlns:a16="http://schemas.microsoft.com/office/drawing/2014/main" id="{50DCD03F-BBDD-4594-AAB6-153CBD816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2775"/>
            <a:ext cx="4032448" cy="53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457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HTML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Web pages are created using Hypertext Markup Language (HTML)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A markup language is a set of characters or symbols that define a document’s logical structure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你是否曾經「檢視原始檔」?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939863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HTML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9B9C7-58F2-4261-9070-9260BA9E7A24}"/>
              </a:ext>
            </a:extLst>
          </p:cNvPr>
          <p:cNvSpPr/>
          <p:nvPr/>
        </p:nvSpPr>
        <p:spPr>
          <a:xfrm>
            <a:off x="755576" y="2060848"/>
            <a:ext cx="7632848" cy="25376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lvl="0" indent="-69850">
              <a:lnSpc>
                <a:spcPct val="115000"/>
              </a:lnSpc>
              <a:buClr>
                <a:schemeClr val="dk1"/>
              </a:buClr>
              <a:buSzPct val="61111"/>
            </a:pPr>
            <a:r>
              <a:rPr lang="en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&lt;!DOCTYPE&gt;</a:t>
            </a:r>
          </a:p>
          <a:p>
            <a:pPr lvl="0" indent="-69850">
              <a:lnSpc>
                <a:spcPct val="115000"/>
              </a:lnSpc>
              <a:buClr>
                <a:schemeClr val="dk1"/>
              </a:buClr>
              <a:buSzPct val="61111"/>
            </a:pPr>
            <a:r>
              <a:rPr lang="zh-TW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lvl="0" indent="-69850">
              <a:lnSpc>
                <a:spcPct val="115000"/>
              </a:lnSpc>
              <a:buClr>
                <a:schemeClr val="dk1"/>
              </a:buClr>
              <a:buSzPct val="61111"/>
            </a:pPr>
            <a:r>
              <a:rPr lang="zh-TW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pPr lvl="0" indent="-69850">
              <a:lnSpc>
                <a:spcPct val="115000"/>
              </a:lnSpc>
              <a:buClr>
                <a:schemeClr val="dk1"/>
              </a:buClr>
              <a:buSzPct val="61111"/>
            </a:pPr>
            <a:r>
              <a:rPr lang="zh-TW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&lt;TITLE&gt;A Small Hello&lt;/TITLE&gt;</a:t>
            </a:r>
          </a:p>
          <a:p>
            <a:pPr lvl="0" indent="-69850">
              <a:lnSpc>
                <a:spcPct val="115000"/>
              </a:lnSpc>
              <a:buClr>
                <a:schemeClr val="dk1"/>
              </a:buClr>
              <a:buSzPct val="61111"/>
            </a:pPr>
            <a:r>
              <a:rPr lang="zh-TW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 lvl="0" indent="-69850">
              <a:lnSpc>
                <a:spcPct val="115000"/>
              </a:lnSpc>
              <a:buClr>
                <a:schemeClr val="dk1"/>
              </a:buClr>
              <a:buSzPct val="61111"/>
            </a:pPr>
            <a:r>
              <a:rPr lang="zh-TW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lvl="0" indent="-69850">
              <a:lnSpc>
                <a:spcPct val="115000"/>
              </a:lnSpc>
              <a:buClr>
                <a:schemeClr val="dk1"/>
              </a:buClr>
              <a:buSzPct val="61111"/>
            </a:pPr>
            <a:r>
              <a:rPr lang="zh-TW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&lt;H1&gt;Hi&lt;/H1&gt;</a:t>
            </a:r>
          </a:p>
          <a:p>
            <a:pPr lvl="0" indent="-69850">
              <a:lnSpc>
                <a:spcPct val="115000"/>
              </a:lnSpc>
              <a:buClr>
                <a:schemeClr val="dk1"/>
              </a:buClr>
              <a:buSzPct val="61111"/>
            </a:pPr>
            <a:r>
              <a:rPr lang="zh-TW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&lt;P&gt;This is very minimal "hello world" HTML document.&lt;/P&gt;</a:t>
            </a:r>
          </a:p>
          <a:p>
            <a:pPr lvl="0" indent="-69850">
              <a:lnSpc>
                <a:spcPct val="115000"/>
              </a:lnSpc>
              <a:buClr>
                <a:schemeClr val="dk1"/>
              </a:buClr>
              <a:buSzPct val="61111"/>
            </a:pPr>
            <a:r>
              <a:rPr lang="zh-TW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lvl="0"/>
            <a:r>
              <a:rPr lang="zh-TW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zh-TW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360099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HTML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 dirty="0"/>
              <a:t>HTML became an Internet standard in 1993 with the release of version 1.0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endParaRPr lang="en" sz="2400" dirty="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 dirty="0"/>
              <a:t>The version of HTML (4.01) was released in 1999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endParaRPr lang="en" sz="2400" dirty="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 dirty="0"/>
              <a:t>HTML 5, </a:t>
            </a:r>
            <a:r>
              <a:rPr lang="en-US" sz="2400" dirty="0"/>
              <a:t>Oct.</a:t>
            </a:r>
            <a:r>
              <a:rPr lang="en" sz="2400" dirty="0"/>
              <a:t> 2014. (</a:t>
            </a:r>
            <a:r>
              <a:rPr lang="en-US" sz="2400" dirty="0"/>
              <a:t>HTML 5.2 2018</a:t>
            </a:r>
            <a:r>
              <a:rPr lang="en" sz="2400" dirty="0"/>
              <a:t>)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800" dirty="0"/>
              <a:t>&lt;video&gt;, &lt;audio&gt;, &lt;header&gt; and &lt;canvas&gt; elements, 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800" dirty="0"/>
              <a:t>include and handle multimedia and graphical content on the web without having to resort to proprietary plugins and APIs.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800" dirty="0"/>
              <a:t>enrich the semantic content of documents.</a:t>
            </a:r>
          </a:p>
          <a:p>
            <a:pPr marL="297180" indent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endParaRPr lang="en" sz="2200" u="sng" dirty="0">
              <a:solidFill>
                <a:schemeClr val="hlink"/>
              </a:solidFill>
              <a:hlinkClick r:id="rId3"/>
            </a:endParaRPr>
          </a:p>
          <a:p>
            <a:pPr lv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7425" y="5509595"/>
            <a:ext cx="931949" cy="931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2575584"/>
      </p:ext>
    </p:extLst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Cascading Style Sheets (CSS)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a </a:t>
            </a:r>
            <a:r>
              <a:rPr lang="en" b="1"/>
              <a:t>style sheet language</a:t>
            </a:r>
            <a:r>
              <a:rPr lang="en"/>
              <a:t> used for describing the </a:t>
            </a:r>
            <a:r>
              <a:rPr lang="en" b="1"/>
              <a:t>look</a:t>
            </a:r>
            <a:r>
              <a:rPr lang="en"/>
              <a:t> and </a:t>
            </a:r>
            <a:r>
              <a:rPr lang="en" b="1"/>
              <a:t>formatting</a:t>
            </a:r>
            <a:r>
              <a:rPr lang="en"/>
              <a:t> of a document written in a markup language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designed primarily to enable the separation of </a:t>
            </a:r>
            <a:r>
              <a:rPr lang="en" b="1"/>
              <a:t>document content (HTML)</a:t>
            </a:r>
            <a:r>
              <a:rPr lang="en"/>
              <a:t> from </a:t>
            </a:r>
            <a:r>
              <a:rPr lang="en" b="1"/>
              <a:t>document presentation</a:t>
            </a:r>
            <a:r>
              <a:rPr lang="en"/>
              <a:t>, including elements such as the layout, colors, and fonts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495A2-48CE-4087-9682-766017E5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085063"/>
            <a:ext cx="2808312" cy="239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2306566"/>
      </p:ext>
    </p:extLst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Cascading Style Sheets (CSS)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7172" name="Picture 4" descr="decssify">
            <a:extLst>
              <a:ext uri="{FF2B5EF4-FFF2-40B4-BE49-F238E27FC236}">
                <a16:creationId xmlns:a16="http://schemas.microsoft.com/office/drawing/2014/main" id="{0B9DA7D8-AFDC-4FE3-82E0-434482D73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132856"/>
            <a:ext cx="507682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066936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教科書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w3schools</a:t>
            </a:r>
          </a:p>
          <a:p>
            <a:pPr lvl="1"/>
            <a:r>
              <a:rPr lang="en-US" altLang="zh-TW" dirty="0">
                <a:hlinkClick r:id="rId2"/>
              </a:rPr>
              <a:t>https://www.w3schools.com/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zh-TW" altLang="en-US" dirty="0"/>
              <a:t>上課講義下載：</a:t>
            </a:r>
          </a:p>
          <a:p>
            <a:pPr lvl="1"/>
            <a:r>
              <a:rPr lang="en-US" altLang="zh-TW" dirty="0"/>
              <a:t>http://ilearn2.fcu.edu.tw/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24002"/>
            <a:ext cx="7101334" cy="287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2444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Bootstrap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most popular HTML, CSS, and JavaScript framework for developing responsive, mobile-first web sites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makes front-end web development faster and easier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Examples</a:t>
            </a:r>
          </a:p>
          <a:p>
            <a:pPr marL="457200" lvl="0" indent="-22860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4"/>
              </a:rPr>
              <a:t>Theme templates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661984"/>
      </p:ext>
    </p:extLst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Javascript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JavaScript (JS) is a dynamic computer </a:t>
            </a:r>
            <a:r>
              <a:rPr lang="en" b="1"/>
              <a:t>programming language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It is most commonly used as part of </a:t>
            </a:r>
            <a:r>
              <a:rPr lang="en" b="1"/>
              <a:t>web browsers</a:t>
            </a:r>
            <a:r>
              <a:rPr lang="en"/>
              <a:t>, whose implementations allow client-side scripts to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interact with the user,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control the browser,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communicate asynchronously, </a:t>
            </a:r>
          </a:p>
          <a:p>
            <a:pPr marL="914400" lvl="1" indent="-228600">
              <a:spcBef>
                <a:spcPts val="0"/>
              </a:spcBef>
            </a:pPr>
            <a:r>
              <a:rPr lang="en"/>
              <a:t>and alter the document content that is displayed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9564429"/>
      </p:ext>
    </p:extLst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Javascript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8BD264-D8D5-4F3E-8552-D85E4E014F94}"/>
              </a:ext>
            </a:extLst>
          </p:cNvPr>
          <p:cNvSpPr/>
          <p:nvPr/>
        </p:nvSpPr>
        <p:spPr>
          <a:xfrm>
            <a:off x="1475656" y="2407952"/>
            <a:ext cx="5382344" cy="20420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lvl="0" indent="-69850">
              <a:lnSpc>
                <a:spcPct val="115000"/>
              </a:lnSpc>
              <a:buClr>
                <a:schemeClr val="dk1"/>
              </a:buClr>
              <a:buSzPct val="61111"/>
            </a:pPr>
            <a:r>
              <a:rPr lang="en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lvl="0" indent="457200">
              <a:lnSpc>
                <a:spcPct val="115000"/>
              </a:lnSpc>
            </a:pPr>
            <a:r>
              <a:rPr lang="en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pPr marL="457200" lvl="0" indent="457200">
              <a:lnSpc>
                <a:spcPct val="115000"/>
              </a:lnSpc>
            </a:pPr>
            <a:r>
              <a:rPr lang="en" altLang="zh-TW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 type="text/javascript"&gt;</a:t>
            </a:r>
          </a:p>
          <a:p>
            <a:pPr marL="914400" lvl="0" indent="457200">
              <a:lnSpc>
                <a:spcPct val="115000"/>
              </a:lnSpc>
            </a:pPr>
            <a:r>
              <a:rPr lang="en" altLang="zh-TW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document.write("Hello World!");</a:t>
            </a:r>
          </a:p>
          <a:p>
            <a:pPr marL="457200" lvl="0" indent="457200">
              <a:lnSpc>
                <a:spcPct val="115000"/>
              </a:lnSpc>
            </a:pPr>
            <a:r>
              <a:rPr lang="en" altLang="zh-TW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&lt;/script&gt;</a:t>
            </a:r>
          </a:p>
          <a:p>
            <a:pPr marL="457200" lvl="0">
              <a:lnSpc>
                <a:spcPct val="115000"/>
              </a:lnSpc>
            </a:pPr>
            <a:r>
              <a:rPr lang="en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 marL="457200" lvl="0">
              <a:lnSpc>
                <a:spcPct val="115000"/>
              </a:lnSpc>
            </a:pPr>
            <a:r>
              <a:rPr lang="en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lvl="0"/>
            <a:r>
              <a:rPr lang="en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  	... etc.</a:t>
            </a:r>
            <a:endParaRPr lang="zh-TW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147450"/>
      </p:ext>
    </p:extLst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Javascript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1700808"/>
            <a:ext cx="6010949" cy="46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2247585"/>
      </p:ext>
    </p:extLst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8498-41A7-4F24-A68B-B0CC652C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AngularJS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0DE00-6B99-435C-810D-EF6C46D73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a JavaScript-based open-source front-end web framework</a:t>
            </a:r>
          </a:p>
          <a:p>
            <a:endParaRPr lang="en-US" altLang="zh-TW" dirty="0"/>
          </a:p>
          <a:p>
            <a:r>
              <a:rPr lang="en-US" altLang="zh-TW" dirty="0"/>
              <a:t>maintained by Google and by a community of individuals </a:t>
            </a:r>
          </a:p>
          <a:p>
            <a:endParaRPr lang="en-US" altLang="zh-TW" dirty="0"/>
          </a:p>
          <a:p>
            <a:r>
              <a:rPr lang="en-US" altLang="zh-TW" dirty="0"/>
              <a:t>corporations to address many of the challenges encountered in developing </a:t>
            </a:r>
            <a:r>
              <a:rPr lang="en-US" altLang="zh-TW" b="1" dirty="0"/>
              <a:t>single-page applications</a:t>
            </a:r>
          </a:p>
          <a:p>
            <a:endParaRPr lang="en-US" altLang="zh-TW" b="1" dirty="0"/>
          </a:p>
          <a:p>
            <a:r>
              <a:rPr lang="en-US" altLang="zh-TW" dirty="0"/>
              <a:t>provides a framework for client-side model–view–controller (MVC) and model–view–</a:t>
            </a:r>
            <a:r>
              <a:rPr lang="en-US" altLang="zh-TW" dirty="0" err="1"/>
              <a:t>viewmodel</a:t>
            </a:r>
            <a:r>
              <a:rPr lang="en-US" altLang="zh-TW" dirty="0"/>
              <a:t> (MVVM) architectures</a:t>
            </a:r>
          </a:p>
          <a:p>
            <a:endParaRPr lang="en-US" altLang="zh-TW" b="1" dirty="0"/>
          </a:p>
          <a:p>
            <a:r>
              <a:rPr lang="en-US" altLang="zh-TW" dirty="0"/>
              <a:t>https://angular.io</a:t>
            </a:r>
            <a:endParaRPr lang="zh-TW" alt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1BAE0-15EC-41E1-BBE8-3381806B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8AAEE03-A13F-4C08-8B71-9CDED1FCD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736697"/>
            <a:ext cx="2195736" cy="58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635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Front-end </a:t>
            </a:r>
            <a:r>
              <a:rPr lang="en-US" altLang="zh-TW" dirty="0" err="1"/>
              <a:t>v.s</a:t>
            </a:r>
            <a:r>
              <a:rPr lang="en-US" altLang="zh-TW" dirty="0"/>
              <a:t>. Back-end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4098" name="Picture 2" descr="front-b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35" y="2204862"/>
            <a:ext cx="52578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147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Front-end </a:t>
            </a:r>
            <a:r>
              <a:rPr lang="en-US" altLang="zh-TW" dirty="0" err="1"/>
              <a:t>v.s</a:t>
            </a:r>
            <a:r>
              <a:rPr lang="en-US" altLang="zh-TW" dirty="0"/>
              <a:t>. Back-end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5122" name="Picture 2" descr="frontendbacke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94398"/>
            <a:ext cx="5257800" cy="36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418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Front-end </a:t>
            </a:r>
            <a:r>
              <a:rPr lang="en-US" altLang="zh-TW" dirty="0" err="1"/>
              <a:t>v.s</a:t>
            </a:r>
            <a:r>
              <a:rPr lang="en-US" altLang="zh-TW" dirty="0"/>
              <a:t>. Back-end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10242" name="Picture 2" descr="沒有自動替代文字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291" y="1829976"/>
            <a:ext cx="4587189" cy="455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891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Front-end </a:t>
            </a:r>
            <a:r>
              <a:rPr lang="en-US" altLang="zh-TW" dirty="0" err="1"/>
              <a:t>v.s</a:t>
            </a:r>
            <a:r>
              <a:rPr lang="en-US" altLang="zh-TW" dirty="0"/>
              <a:t>. Back-end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3074" name="Picture 2" descr="「front end back end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16832"/>
            <a:ext cx="5472608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132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7B39B3-7B25-45DF-8D34-EE6485AA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Back-end Programming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30DF53-1842-4B71-B20C-2D395A8CA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Node.js</a:t>
            </a:r>
          </a:p>
          <a:p>
            <a:pPr lvl="1"/>
            <a:r>
              <a:rPr lang="en-US" altLang="zh-TW" dirty="0"/>
              <a:t>is an open-source, cross-platform JavaScript run-time environment that executes JavaScript code outside of a browse</a:t>
            </a:r>
          </a:p>
          <a:p>
            <a:pPr lvl="1"/>
            <a:r>
              <a:rPr lang="en-US" altLang="zh-TW" dirty="0"/>
              <a:t>lets developers use JavaScript to write Command Line tools and for server-side scripting—running scripts server-side to produce dynamic web page content before the page is sent to the user's web browser</a:t>
            </a:r>
          </a:p>
          <a:p>
            <a:pPr lvl="1"/>
            <a:r>
              <a:rPr lang="en-US" altLang="zh-TW" dirty="0"/>
              <a:t>Corporate users of Node.js software include GoDaddy, Groupon, IBM, LinkedIn, Microsoft, Netflix, PayPal, Rakuten, SAP, </a:t>
            </a:r>
            <a:r>
              <a:rPr lang="en-US" altLang="zh-TW" dirty="0" err="1"/>
              <a:t>Tuenti</a:t>
            </a:r>
            <a:r>
              <a:rPr lang="en-US" altLang="zh-TW" dirty="0"/>
              <a:t>, </a:t>
            </a:r>
            <a:r>
              <a:rPr lang="en-US" altLang="zh-TW" dirty="0" err="1"/>
              <a:t>Voxer</a:t>
            </a:r>
            <a:r>
              <a:rPr lang="en-US" altLang="zh-TW" dirty="0"/>
              <a:t>, Walmart, and Yahoo!.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353914-4A83-4FAE-8E2C-24D1EE88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52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輕鬆玩</a:t>
            </a:r>
            <a:r>
              <a:rPr lang="en-US" altLang="zh-TW" sz="2800" dirty="0"/>
              <a:t>HTML5</a:t>
            </a:r>
            <a:r>
              <a:rPr lang="zh-TW" altLang="en-US" sz="2800" dirty="0"/>
              <a:t>＋</a:t>
            </a:r>
            <a:r>
              <a:rPr lang="en-US" altLang="zh-TW" sz="2800" dirty="0"/>
              <a:t>CSS3</a:t>
            </a:r>
            <a:r>
              <a:rPr lang="zh-TW" altLang="en-US" sz="2800" dirty="0"/>
              <a:t>＋</a:t>
            </a:r>
            <a:r>
              <a:rPr lang="en-US" altLang="zh-TW" sz="2800" dirty="0"/>
              <a:t>JavaScript</a:t>
            </a:r>
            <a:r>
              <a:rPr lang="zh-TW" altLang="en-US" sz="2800" dirty="0"/>
              <a:t>網頁程式設計</a:t>
            </a:r>
            <a:r>
              <a:rPr lang="en-US" altLang="zh-TW" sz="2800" dirty="0"/>
              <a:t>, </a:t>
            </a:r>
            <a:r>
              <a:rPr lang="zh-TW" altLang="en-US" sz="2800" dirty="0"/>
              <a:t>全華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Internet &amp; World Wide Web, Pearson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1026" name="Picture 2" descr="ãè¼é¬ç©HTML5 CSS JavaScriptãçåçæå°çµæ">
            <a:extLst>
              <a:ext uri="{FF2B5EF4-FFF2-40B4-BE49-F238E27FC236}">
                <a16:creationId xmlns:a16="http://schemas.microsoft.com/office/drawing/2014/main" id="{9A03F571-2BBA-4E6D-8749-56C433FA0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68" y="3861048"/>
            <a:ext cx="2522612" cy="252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Internet &amp; World Wide Web, Pearsonãçåçæå°çµæ">
            <a:extLst>
              <a:ext uri="{FF2B5EF4-FFF2-40B4-BE49-F238E27FC236}">
                <a16:creationId xmlns:a16="http://schemas.microsoft.com/office/drawing/2014/main" id="{AFB8BEF8-2FEA-4BD9-BEA5-17738BA38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480" y="3939344"/>
            <a:ext cx="1708792" cy="236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42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Schedule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BB901-DB21-4B48-9B76-49223ED73388}" type="slidenum">
              <a:rPr lang="zh-TW" altLang="en-US" smtClean="0"/>
              <a:t>40</a:t>
            </a:fld>
            <a:endParaRPr lang="zh-TW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C213DDC-0F59-49B0-8464-55285DE93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51000"/>
              </p:ext>
            </p:extLst>
          </p:nvPr>
        </p:nvGraphicFramePr>
        <p:xfrm>
          <a:off x="827584" y="2132856"/>
          <a:ext cx="3312368" cy="37084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810995415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740709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Week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Subject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44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Introduction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22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HTML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25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Invited Speaker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64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CSS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40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r>
                        <a:rPr lang="en-US" altLang="zh-TW" baseline="30000" dirty="0"/>
                        <a:t>st</a:t>
                      </a:r>
                      <a:r>
                        <a:rPr lang="en-US" altLang="zh-TW" dirty="0"/>
                        <a:t> project report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947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20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JavaScript 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77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JavaScript 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8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Google Map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21591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979512D-92D5-40FA-825C-B16335963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953999"/>
              </p:ext>
            </p:extLst>
          </p:nvPr>
        </p:nvGraphicFramePr>
        <p:xfrm>
          <a:off x="4355976" y="2132856"/>
          <a:ext cx="3312368" cy="37084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810995415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740709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Week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Subject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44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AngularJS 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22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</a:t>
                      </a:r>
                      <a:r>
                        <a:rPr lang="en-US" altLang="zh-TW" baseline="30000" dirty="0"/>
                        <a:t>nd</a:t>
                      </a:r>
                      <a:r>
                        <a:rPr lang="en-US" altLang="zh-TW" dirty="0"/>
                        <a:t> project report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25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AngularJS 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64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AngularJS 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40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Node.js 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947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Node.js 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20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Node.js 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77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Project Development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187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Project Demo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796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327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2 Project Report: 30 %</a:t>
            </a:r>
          </a:p>
          <a:p>
            <a:r>
              <a:rPr lang="en-US" altLang="zh-TW" dirty="0"/>
              <a:t>Project</a:t>
            </a:r>
            <a:r>
              <a:rPr lang="zh-TW" altLang="en-US" dirty="0"/>
              <a:t> </a:t>
            </a:r>
            <a:r>
              <a:rPr lang="en-US" altLang="zh-TW" dirty="0"/>
              <a:t>Demonstration:</a:t>
            </a:r>
            <a:r>
              <a:rPr lang="zh-TW" altLang="en-US" dirty="0"/>
              <a:t> </a:t>
            </a:r>
            <a:r>
              <a:rPr lang="en-US" altLang="zh-TW" dirty="0"/>
              <a:t>20%</a:t>
            </a:r>
          </a:p>
          <a:p>
            <a:r>
              <a:rPr lang="en-US" altLang="zh-TW" dirty="0"/>
              <a:t>Assignment: 30 %</a:t>
            </a:r>
          </a:p>
          <a:p>
            <a:r>
              <a:rPr lang="en-US" altLang="zh-TW" dirty="0"/>
              <a:t>Exam: 20%</a:t>
            </a:r>
          </a:p>
          <a:p>
            <a:endParaRPr lang="en-US" altLang="zh-TW" dirty="0"/>
          </a:p>
          <a:p>
            <a:r>
              <a:rPr lang="en-US" altLang="zh-TW" dirty="0"/>
              <a:t>Team Project</a:t>
            </a:r>
            <a:endParaRPr lang="zh-TW" altLang="en-US" dirty="0"/>
          </a:p>
          <a:p>
            <a:pPr lvl="1"/>
            <a:r>
              <a:rPr lang="en-US" altLang="zh-TW" dirty="0"/>
              <a:t>Team: 3 ~ 4 students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379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Project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基於大學的社會責任，我們所學的知識應該對我們的社會我們的土地有所貢獻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邀請偏鄉部落學者介紹</a:t>
            </a:r>
            <a:endParaRPr lang="en-US" altLang="zh-TW" dirty="0"/>
          </a:p>
          <a:p>
            <a:pPr lvl="1"/>
            <a:r>
              <a:rPr lang="zh-TW" altLang="en-US" dirty="0"/>
              <a:t>偏鄉部落的特色、文化與風景等</a:t>
            </a:r>
            <a:endParaRPr lang="en-US" altLang="zh-TW" dirty="0"/>
          </a:p>
          <a:p>
            <a:pPr lvl="1"/>
            <a:r>
              <a:rPr lang="zh-TW" altLang="en-US" dirty="0"/>
              <a:t>偏鄉部落居民的需求</a:t>
            </a:r>
            <a:endParaRPr lang="en-US" altLang="zh-TW" dirty="0"/>
          </a:p>
          <a:p>
            <a:pPr lvl="2"/>
            <a:r>
              <a:rPr lang="zh-TW" altLang="en-US" dirty="0"/>
              <a:t>交通</a:t>
            </a:r>
            <a:endParaRPr lang="en-US" altLang="zh-TW" dirty="0"/>
          </a:p>
          <a:p>
            <a:pPr lvl="2"/>
            <a:r>
              <a:rPr lang="zh-TW" altLang="en-US" dirty="0"/>
              <a:t>教育</a:t>
            </a:r>
            <a:endParaRPr lang="en-US" altLang="zh-TW" dirty="0"/>
          </a:p>
          <a:p>
            <a:pPr lvl="2"/>
            <a:r>
              <a:rPr lang="zh-TW" altLang="en-US" dirty="0"/>
              <a:t>資訊設備</a:t>
            </a:r>
            <a:endParaRPr lang="en-US" altLang="zh-TW" dirty="0"/>
          </a:p>
          <a:p>
            <a:pPr lvl="2"/>
            <a:r>
              <a:rPr lang="zh-TW" altLang="en-US" dirty="0"/>
              <a:t>農產品買賣</a:t>
            </a:r>
            <a:endParaRPr lang="en-US" altLang="zh-TW" dirty="0"/>
          </a:p>
          <a:p>
            <a:pPr lvl="2"/>
            <a:endParaRPr lang="en-US" altLang="zh-TW" dirty="0"/>
          </a:p>
          <a:p>
            <a:r>
              <a:rPr lang="zh-TW" altLang="en-US" dirty="0"/>
              <a:t>專題的主題為</a:t>
            </a:r>
            <a:r>
              <a:rPr lang="en-US" altLang="zh-TW" dirty="0"/>
              <a:t>『</a:t>
            </a:r>
            <a:r>
              <a:rPr lang="zh-TW" altLang="en-US" b="1" dirty="0">
                <a:solidFill>
                  <a:schemeClr val="tx2"/>
                </a:solidFill>
              </a:rPr>
              <a:t>製作可以幫助偏鄉部落居民的網站</a:t>
            </a:r>
            <a:r>
              <a:rPr lang="en-US" altLang="zh-TW" dirty="0"/>
              <a:t>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2050" name="Picture 2" descr="「偏鄉部落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80928"/>
            <a:ext cx="3513653" cy="234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458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政府開放資料平台</a:t>
            </a:r>
            <a:endParaRPr lang="en-US" altLang="zh-TW" dirty="0"/>
          </a:p>
          <a:p>
            <a:pPr lvl="1"/>
            <a:r>
              <a:rPr lang="en-US" altLang="zh-TW" dirty="0"/>
              <a:t>https://data.gov.tw/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08" y="2566720"/>
            <a:ext cx="7312000" cy="410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749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 Data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95983"/>
            <a:ext cx="7233121" cy="4433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972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2DDC-CC40-48FA-9D01-9ABA0708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 a programmer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9218" name="Picture 2" descr="圖像裡可能有天空和戶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62174"/>
            <a:ext cx="3333750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AADC17-B3D5-4421-928D-810C8B3BC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652" y="1928055"/>
            <a:ext cx="3844860" cy="42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7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What is Web?</a:t>
            </a:r>
          </a:p>
        </p:txBody>
      </p:sp>
      <p:sp>
        <p:nvSpPr>
          <p:cNvPr id="44" name="Shape 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World Wide Web (WWW)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全球資訊網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萬維網 (万维网)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216808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Web?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a system of interlinked </a:t>
            </a:r>
            <a:r>
              <a:rPr lang="en" b="1"/>
              <a:t>hypertext</a:t>
            </a:r>
            <a:r>
              <a:rPr lang="en"/>
              <a:t> </a:t>
            </a:r>
            <a:r>
              <a:rPr lang="en" b="1"/>
              <a:t>documents</a:t>
            </a:r>
            <a:r>
              <a:rPr lang="en"/>
              <a:t> accessed via the </a:t>
            </a:r>
            <a:r>
              <a:rPr lang="en" b="1"/>
              <a:t>Internet </a:t>
            </a:r>
            <a:r>
              <a:rPr lang="en"/>
              <a:t>(網際網路). 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With a </a:t>
            </a:r>
            <a:r>
              <a:rPr lang="en" b="1"/>
              <a:t>web browser </a:t>
            </a:r>
            <a:r>
              <a:rPr lang="en"/>
              <a:t>（瀏覽器）, one can view web pages that may contain </a:t>
            </a:r>
            <a:r>
              <a:rPr lang="en" b="1"/>
              <a:t>text</a:t>
            </a:r>
            <a:r>
              <a:rPr lang="en"/>
              <a:t>, </a:t>
            </a:r>
            <a:r>
              <a:rPr lang="en" b="1"/>
              <a:t>images</a:t>
            </a:r>
            <a:r>
              <a:rPr lang="en"/>
              <a:t>, </a:t>
            </a:r>
            <a:r>
              <a:rPr lang="en" b="1"/>
              <a:t>videos</a:t>
            </a:r>
            <a:r>
              <a:rPr lang="en"/>
              <a:t>, and </a:t>
            </a:r>
            <a:r>
              <a:rPr lang="en" b="1"/>
              <a:t>other multimedia</a:t>
            </a:r>
            <a:r>
              <a:rPr lang="en"/>
              <a:t> and navigate between them via </a:t>
            </a:r>
            <a:r>
              <a:rPr lang="en" b="1"/>
              <a:t>hyperlinks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2050" name="Picture 2" descr="ãwebãçåçæå°çµæ">
            <a:extLst>
              <a:ext uri="{FF2B5EF4-FFF2-40B4-BE49-F238E27FC236}">
                <a16:creationId xmlns:a16="http://schemas.microsoft.com/office/drawing/2014/main" id="{0E6E84D8-F8B6-4945-9B34-52F87C2A2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111" y="3879958"/>
            <a:ext cx="3851920" cy="256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613127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History of Web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Tim Berners-Lee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3000" dirty="0"/>
              <a:t>November 1990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 sz="3000" dirty="0"/>
              <a:t>published a formal proposal to build a "</a:t>
            </a:r>
            <a:r>
              <a:rPr lang="en" sz="3000" b="1" dirty="0"/>
              <a:t>Hypertext project</a:t>
            </a:r>
            <a:r>
              <a:rPr lang="en" sz="3000" dirty="0"/>
              <a:t>" called "WorldWideWeb" 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 sz="3000" dirty="0"/>
              <a:t>as a "</a:t>
            </a:r>
            <a:r>
              <a:rPr lang="en" sz="3000" b="1" dirty="0"/>
              <a:t>web</a:t>
            </a:r>
            <a:r>
              <a:rPr lang="en" sz="3000" dirty="0"/>
              <a:t>" of "</a:t>
            </a:r>
            <a:r>
              <a:rPr lang="en" sz="3000" b="1" dirty="0"/>
              <a:t>hypertext documents</a:t>
            </a:r>
            <a:r>
              <a:rPr lang="en" sz="3000" dirty="0"/>
              <a:t>" to be viewed by "</a:t>
            </a:r>
            <a:r>
              <a:rPr lang="en" sz="3000" b="1" dirty="0"/>
              <a:t>browsers</a:t>
            </a:r>
            <a:r>
              <a:rPr lang="en" sz="3000" dirty="0"/>
              <a:t>" 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 sz="3000" dirty="0"/>
              <a:t>using a </a:t>
            </a:r>
            <a:r>
              <a:rPr lang="en" sz="3000" b="1" dirty="0"/>
              <a:t>client–server</a:t>
            </a:r>
            <a:r>
              <a:rPr lang="en" sz="3000" dirty="0"/>
              <a:t> architecture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57" name="Shape 5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256" y="692696"/>
            <a:ext cx="1875009" cy="1875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3460073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History of Web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400"/>
              <a:t>In 1990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A </a:t>
            </a:r>
            <a:r>
              <a:rPr lang="en" b="1"/>
              <a:t>NeXT</a:t>
            </a:r>
            <a:r>
              <a:rPr lang="en"/>
              <a:t> Computer was used as the world's first web server and also to write the first web browser, </a:t>
            </a:r>
            <a:r>
              <a:rPr lang="en" b="1"/>
              <a:t>WorldWideWeb</a:t>
            </a:r>
          </a:p>
          <a:p>
            <a:pPr marL="91440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44" y="3900025"/>
            <a:ext cx="27940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968" y="3386163"/>
            <a:ext cx="4392488" cy="3283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282809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History of Web browser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1992 Cello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3000"/>
              <a:t>for Windows 3.1, developed by Thomas R. Bruce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250" y="3176950"/>
            <a:ext cx="4562949" cy="3275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5102124"/>
      </p:ext>
    </p:extLst>
  </p:cSld>
  <p:clrMapOvr>
    <a:masterClrMapping/>
  </p:clrMapOvr>
  <p:transition spd="slow">
    <p:cut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清晰度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10985</TotalTime>
  <Words>1118</Words>
  <Application>Microsoft Office PowerPoint</Application>
  <PresentationFormat>On-screen Show (4:3)</PresentationFormat>
  <Paragraphs>254</Paragraphs>
  <Slides>45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微軟正黑體</vt:lpstr>
      <vt:lpstr>標楷體</vt:lpstr>
      <vt:lpstr>Arial</vt:lpstr>
      <vt:lpstr>Courier New</vt:lpstr>
      <vt:lpstr>清晰度</vt:lpstr>
      <vt:lpstr>Web程式設計</vt:lpstr>
      <vt:lpstr>授課老師</vt:lpstr>
      <vt:lpstr>教科書</vt:lpstr>
      <vt:lpstr>參考書</vt:lpstr>
      <vt:lpstr>What is Web?</vt:lpstr>
      <vt:lpstr>What is Web?</vt:lpstr>
      <vt:lpstr>History of Web</vt:lpstr>
      <vt:lpstr>History of Web</vt:lpstr>
      <vt:lpstr>History of Web browser</vt:lpstr>
      <vt:lpstr>History of Web browser</vt:lpstr>
      <vt:lpstr>History of Web browser</vt:lpstr>
      <vt:lpstr>History of Web browser</vt:lpstr>
      <vt:lpstr>History of Web browser</vt:lpstr>
      <vt:lpstr>History of Web browser</vt:lpstr>
      <vt:lpstr>History of Web browser</vt:lpstr>
      <vt:lpstr>History of Web browser</vt:lpstr>
      <vt:lpstr>History of Web browser</vt:lpstr>
      <vt:lpstr>Evolution of Web technologies</vt:lpstr>
      <vt:lpstr>Evolution of Web technologies</vt:lpstr>
      <vt:lpstr>Evolution of Web technologies</vt:lpstr>
      <vt:lpstr>Evolution of Web technologies</vt:lpstr>
      <vt:lpstr>Three essential technologies of Web</vt:lpstr>
      <vt:lpstr>Web Development (Front-end)</vt:lpstr>
      <vt:lpstr>Web Development (Back-end)</vt:lpstr>
      <vt:lpstr>HTML</vt:lpstr>
      <vt:lpstr>HTML</vt:lpstr>
      <vt:lpstr>HTML</vt:lpstr>
      <vt:lpstr>Cascading Style Sheets (CSS)</vt:lpstr>
      <vt:lpstr>Cascading Style Sheets (CSS)</vt:lpstr>
      <vt:lpstr>Bootstrap</vt:lpstr>
      <vt:lpstr>Javascript</vt:lpstr>
      <vt:lpstr>Javascript</vt:lpstr>
      <vt:lpstr>Javascript</vt:lpstr>
      <vt:lpstr>AngularJS</vt:lpstr>
      <vt:lpstr>Front-end v.s. Back-end </vt:lpstr>
      <vt:lpstr>Front-end v.s. Back-end </vt:lpstr>
      <vt:lpstr>Front-end v.s. Back-end </vt:lpstr>
      <vt:lpstr>Front-end v.s. Back-end </vt:lpstr>
      <vt:lpstr>Back-end Programming</vt:lpstr>
      <vt:lpstr>Schedule</vt:lpstr>
      <vt:lpstr>Grading</vt:lpstr>
      <vt:lpstr>Project</vt:lpstr>
      <vt:lpstr>Open Data</vt:lpstr>
      <vt:lpstr>Open Data</vt:lpstr>
      <vt:lpstr>Be a programmer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Web程式設計</dc:title>
  <dc:creator>sammy</dc:creator>
  <cp:lastModifiedBy> </cp:lastModifiedBy>
  <cp:revision>108</cp:revision>
  <dcterms:modified xsi:type="dcterms:W3CDTF">2019-09-11T04:06:02Z</dcterms:modified>
</cp:coreProperties>
</file>